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</p:sldMasterIdLst>
  <p:notesMasterIdLst>
    <p:notesMasterId r:id="rId10"/>
  </p:notesMasterIdLst>
  <p:sldIdLst>
    <p:sldId id="257" r:id="rId2"/>
    <p:sldId id="310" r:id="rId3"/>
    <p:sldId id="313" r:id="rId4"/>
    <p:sldId id="317" r:id="rId5"/>
    <p:sldId id="318" r:id="rId6"/>
    <p:sldId id="328" r:id="rId7"/>
    <p:sldId id="329" r:id="rId8"/>
    <p:sldId id="330" r:id="rId9"/>
  </p:sldIdLst>
  <p:sldSz cx="16257588" cy="9144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08">
          <p15:clr>
            <a:srgbClr val="A4A3A4"/>
          </p15:clr>
        </p15:guide>
        <p15:guide id="2" pos="51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28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43"/>
    <p:restoredTop sz="94666"/>
  </p:normalViewPr>
  <p:slideViewPr>
    <p:cSldViewPr snapToGrid="0">
      <p:cViewPr varScale="1">
        <p:scale>
          <a:sx n="50" d="100"/>
          <a:sy n="50" d="100"/>
        </p:scale>
        <p:origin x="200" y="936"/>
      </p:cViewPr>
      <p:guideLst>
        <p:guide orient="horz" pos="2808"/>
        <p:guide pos="51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eb6f043fd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eb6f043fd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4f2f57139b_0_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4f2f57139b_0_5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g4f2f57139b_0_5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4f2f57139b_0_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4f2f57139b_0_6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g4f2f57139b_0_6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4f2f57139b_0_6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4f2f57139b_0_6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g4f2f57139b_0_6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4f2f57139b_0_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4f2f57139b_0_7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g4f2f57139b_0_7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4f2f57139b_0_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" name="Google Shape;841;g4f2f57139b_0_8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g4f2f57139b_0_8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4eb6f043fd_1_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4eb6f043fd_1_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6c70a50f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77" name="Google Shape;77;g56c70a50f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38597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Darl">
  <p:cSld name="Title Slide Darl">
    <p:bg>
      <p:bgPr>
        <a:solidFill>
          <a:srgbClr val="00274C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170" cy="5501268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170" cy="999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170" cy="6311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5334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●"/>
              <a:defRPr sz="4800"/>
            </a:lvl1pPr>
            <a:lvl2pPr marL="914400" lvl="1" indent="-482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○"/>
              <a:defRPr sz="4000"/>
            </a:lvl2pPr>
            <a:lvl3pPr marL="1371600" lvl="2" indent="-4487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■"/>
              <a:defRPr sz="3466"/>
            </a:lvl3pPr>
            <a:lvl4pPr marL="1828800" lvl="3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  <a:defRPr sz="3200"/>
            </a:lvl4pPr>
            <a:lvl5pPr marL="2286000" lvl="4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  <a:defRPr sz="3200"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Credits">
  <p:cSld name="End Credits">
    <p:bg>
      <p:bgPr>
        <a:solidFill>
          <a:srgbClr val="002647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/>
        </p:nvSpPr>
        <p:spPr>
          <a:xfrm>
            <a:off x="0" y="8627231"/>
            <a:ext cx="1625758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© The Regents of The University of Michigan</a:t>
            </a:r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0" y="8085515"/>
            <a:ext cx="16257588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30000">
              <a:solidFill>
                <a:srgbClr val="B4B5B5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Except where otherwise noted, this work is licensed under CC BY-NC 4.0</a:t>
            </a:r>
            <a:endParaRPr sz="1800" b="0" i="0" u="none" strike="noStrike" cap="non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1" name="Google Shape;21;p4"/>
          <p:cNvSpPr txBox="1"/>
          <p:nvPr/>
        </p:nvSpPr>
        <p:spPr>
          <a:xfrm>
            <a:off x="7846134" y="8021420"/>
            <a:ext cx="184731" cy="748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6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4"/>
          <p:cNvSpPr txBox="1"/>
          <p:nvPr/>
        </p:nvSpPr>
        <p:spPr>
          <a:xfrm>
            <a:off x="1" y="2954741"/>
            <a:ext cx="16257587" cy="913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33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Mark Rulkowski</a:t>
            </a:r>
            <a:endParaRPr sz="5333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Google Shape;23;p4"/>
          <p:cNvSpPr txBox="1"/>
          <p:nvPr/>
        </p:nvSpPr>
        <p:spPr>
          <a:xfrm>
            <a:off x="1" y="3815993"/>
            <a:ext cx="16257587" cy="728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33">
                <a:solidFill>
                  <a:srgbClr val="B5B5B5"/>
                </a:solidFill>
                <a:latin typeface="Verdana"/>
                <a:ea typeface="Verdana"/>
                <a:cs typeface="Verdana"/>
                <a:sym typeface="Verdana"/>
              </a:rPr>
              <a:t>UMSI: School of Information</a:t>
            </a:r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863685" y="5248173"/>
            <a:ext cx="12138848" cy="210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Credits: (List any)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F</a:t>
            </a:r>
            <a:endParaRPr/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454" y="902337"/>
            <a:ext cx="8467494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0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Light">
  <p:cSld name="Title Slide Light">
    <p:bg>
      <p:bgPr>
        <a:solidFill>
          <a:schemeClr val="lt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170" cy="550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sz="8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no Title">
  <p:cSld name="Content no 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117709" y="291549"/>
            <a:ext cx="14022170" cy="7562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5334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marL="914400" lvl="1" indent="-482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487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•"/>
              <a:defRPr sz="3466"/>
            </a:lvl3pPr>
            <a:lvl4pPr marL="1828800" lvl="3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4pPr>
            <a:lvl5pPr marL="2286000" lvl="4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1117709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5385326" y="8475134"/>
            <a:ext cx="5486936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481922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dt" idx="10"/>
          </p:nvPr>
        </p:nvSpPr>
        <p:spPr>
          <a:xfrm>
            <a:off x="1117709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ftr" idx="11"/>
          </p:nvPr>
        </p:nvSpPr>
        <p:spPr>
          <a:xfrm>
            <a:off x="5385326" y="8475134"/>
            <a:ext cx="5486936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11481922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0274C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ctrTitle"/>
          </p:nvPr>
        </p:nvSpPr>
        <p:spPr>
          <a:xfrm>
            <a:off x="540731" y="2067651"/>
            <a:ext cx="15176126" cy="273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100"/>
              <a:buFont typeface="Verdana"/>
              <a:buNone/>
              <a:defRPr sz="7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ubTitle" idx="1"/>
          </p:nvPr>
        </p:nvSpPr>
        <p:spPr>
          <a:xfrm>
            <a:off x="1432047" y="5181600"/>
            <a:ext cx="13393496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Verdana"/>
              <a:buNone/>
              <a:defRPr sz="5500" i="1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ctr" rtl="0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None/>
              <a:defRPr sz="32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ctr" rtl="0">
              <a:spcBef>
                <a:spcPts val="54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Verdana"/>
              <a:buNone/>
              <a:defRPr sz="27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ctr" rtl="0">
              <a:spcBef>
                <a:spcPts val="42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Verdana"/>
              <a:buNone/>
              <a:defRPr sz="2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812838" y="996100"/>
            <a:ext cx="14631900" cy="12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1152E"/>
              </a:buClr>
              <a:buSzPts val="6200"/>
              <a:buFont typeface="Verdana"/>
              <a:buNone/>
              <a:defRPr sz="6200" i="0" u="none" strike="noStrike" cap="none">
                <a:solidFill>
                  <a:srgbClr val="01152E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0" y="34184"/>
            <a:ext cx="16257587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1117709" y="486834"/>
            <a:ext cx="1402217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67"/>
              <a:buFont typeface="Verdana"/>
              <a:buNone/>
              <a:defRPr sz="58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1117709" y="2434167"/>
            <a:ext cx="14022170" cy="5467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65645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733"/>
              <a:buFont typeface="Verdana"/>
              <a:buChar char="•"/>
              <a:defRPr sz="3733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Verdana"/>
              <a:buChar char="•"/>
              <a:defRPr sz="32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97954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Verdana"/>
              <a:buChar char="•"/>
              <a:defRPr sz="26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300" cy="5501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altLang="zh-CN" sz="6000" b="1" dirty="0"/>
              <a:t>Four</a:t>
            </a:r>
            <a:r>
              <a:rPr lang="zh-CN" altLang="en-US" sz="6000" b="1" dirty="0"/>
              <a:t> </a:t>
            </a:r>
            <a:r>
              <a:rPr lang="en-US" altLang="zh-CN" sz="6000" b="1" dirty="0"/>
              <a:t>Dimensions</a:t>
            </a:r>
            <a:r>
              <a:rPr lang="zh-CN" altLang="en-US" sz="6000" b="1" dirty="0"/>
              <a:t> </a:t>
            </a:r>
            <a:r>
              <a:rPr lang="en-US" altLang="zh-CN" sz="6000" b="1" dirty="0"/>
              <a:t>of</a:t>
            </a:r>
            <a:r>
              <a:rPr lang="zh-CN" altLang="en-US" sz="6000" b="1" dirty="0"/>
              <a:t> </a:t>
            </a:r>
            <a:r>
              <a:rPr lang="en-US" altLang="zh-CN" sz="6000" b="1" dirty="0"/>
              <a:t>Data</a:t>
            </a:r>
            <a:r>
              <a:rPr lang="zh-CN" altLang="en-US" sz="6000" b="1" dirty="0"/>
              <a:t> </a:t>
            </a:r>
            <a:r>
              <a:rPr lang="en-US" altLang="zh-CN" sz="6000" b="1" dirty="0"/>
              <a:t>Mining</a:t>
            </a:r>
            <a:endParaRPr sz="6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64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Four-Dimensions of Data Mining</a:t>
            </a:r>
            <a:endParaRPr sz="4800"/>
          </a:p>
        </p:txBody>
      </p:sp>
      <p:sp>
        <p:nvSpPr>
          <p:cNvPr id="715" name="Google Shape;715;p64"/>
          <p:cNvSpPr txBox="1">
            <a:spLocks noGrp="1"/>
          </p:cNvSpPr>
          <p:nvPr>
            <p:ph type="body" idx="1"/>
          </p:nvPr>
        </p:nvSpPr>
        <p:spPr>
          <a:xfrm>
            <a:off x="1117700" y="1590275"/>
            <a:ext cx="14411100" cy="4662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>
                <a:solidFill>
                  <a:srgbClr val="CC0000"/>
                </a:solidFill>
              </a:rPr>
              <a:t>Data</a:t>
            </a:r>
            <a:r>
              <a:rPr lang="en-US"/>
              <a:t> to be mined (Input)</a:t>
            </a:r>
            <a:endParaRPr/>
          </a:p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>
                <a:solidFill>
                  <a:srgbClr val="CC0000"/>
                </a:solidFill>
              </a:rPr>
              <a:t>Knowledge</a:t>
            </a:r>
            <a:r>
              <a:rPr lang="en-US"/>
              <a:t> to be discovered (Output)</a:t>
            </a:r>
            <a:endParaRPr/>
          </a:p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>
                <a:solidFill>
                  <a:srgbClr val="CC0000"/>
                </a:solidFill>
              </a:rPr>
              <a:t>Techniques</a:t>
            </a:r>
            <a:r>
              <a:rPr lang="en-US"/>
              <a:t> utilized (Connects Input-Output)</a:t>
            </a:r>
            <a:endParaRPr/>
          </a:p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>
                <a:solidFill>
                  <a:srgbClr val="CC0000"/>
                </a:solidFill>
              </a:rPr>
              <a:t>Applications</a:t>
            </a:r>
            <a:r>
              <a:rPr lang="en-US"/>
              <a:t> adopted (Where to use?)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67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to be Mined</a:t>
            </a:r>
            <a:endParaRPr/>
          </a:p>
        </p:txBody>
      </p:sp>
      <p:sp>
        <p:nvSpPr>
          <p:cNvPr id="736" name="Google Shape;736;p67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/>
              <a:t>Real world data can be characterized by:</a:t>
            </a:r>
            <a:br>
              <a:rPr lang="en-US"/>
            </a:br>
            <a:endParaRPr/>
          </a:p>
          <a:p>
            <a:pPr marL="914400" lvl="1" indent="-482600" algn="l" rtl="0">
              <a:spcBef>
                <a:spcPts val="667"/>
              </a:spcBef>
              <a:spcAft>
                <a:spcPts val="0"/>
              </a:spcAft>
              <a:buSzPts val="4000"/>
              <a:buChar char="○"/>
            </a:pPr>
            <a:r>
              <a:rPr lang="en-US" b="1"/>
              <a:t>type/representation</a:t>
            </a:r>
            <a:r>
              <a:rPr lang="en-US"/>
              <a:t>, such as itemsets, vectors/matrices, sequence, time-series, spatiotemporal, data streams, or graphs.</a:t>
            </a:r>
            <a:br>
              <a:rPr lang="en-US"/>
            </a:br>
            <a:endParaRPr/>
          </a:p>
          <a:p>
            <a:pPr marL="914400" lvl="1" indent="-482600" algn="l" rtl="0">
              <a:spcBef>
                <a:spcPts val="0"/>
              </a:spcBef>
              <a:spcAft>
                <a:spcPts val="0"/>
              </a:spcAft>
              <a:buSzPts val="4000"/>
              <a:buChar char="○"/>
            </a:pPr>
            <a:r>
              <a:rPr lang="en-US" b="1"/>
              <a:t>genre/application</a:t>
            </a:r>
            <a:r>
              <a:rPr lang="en-US"/>
              <a:t>, such as transactional data, text and web, multimedia, social and information networks, biological data, or user behaviors.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71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Knowledge to be Discovered</a:t>
            </a:r>
            <a:endParaRPr/>
          </a:p>
        </p:txBody>
      </p:sp>
      <p:sp>
        <p:nvSpPr>
          <p:cNvPr id="767" name="Google Shape;767;p71"/>
          <p:cNvSpPr txBox="1">
            <a:spLocks noGrp="1"/>
          </p:cNvSpPr>
          <p:nvPr>
            <p:ph type="body" idx="1"/>
          </p:nvPr>
        </p:nvSpPr>
        <p:spPr>
          <a:xfrm>
            <a:off x="1117700" y="2488951"/>
            <a:ext cx="14022300" cy="587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/>
              <a:t>Functionalities include:</a:t>
            </a:r>
            <a:endParaRPr/>
          </a:p>
          <a:p>
            <a:pPr marL="914400" lvl="1" indent="-482600" algn="l" rtl="0">
              <a:spcBef>
                <a:spcPts val="667"/>
              </a:spcBef>
              <a:spcAft>
                <a:spcPts val="0"/>
              </a:spcAft>
              <a:buSzPts val="4000"/>
              <a:buChar char="○"/>
            </a:pPr>
            <a:r>
              <a:rPr lang="en-US"/>
              <a:t>Lower-level output, such as patterns of data, similarity of data, or associations of data.</a:t>
            </a:r>
            <a:endParaRPr/>
          </a:p>
          <a:p>
            <a:pPr marL="914400" lvl="1" indent="-482600" algn="l" rtl="0">
              <a:spcBef>
                <a:spcPts val="0"/>
              </a:spcBef>
              <a:spcAft>
                <a:spcPts val="0"/>
              </a:spcAft>
              <a:buSzPts val="4000"/>
              <a:buChar char="○"/>
            </a:pPr>
            <a:r>
              <a:rPr lang="en-US"/>
              <a:t>Decision-driven output, such as classification, clustering, trend/deviation, prediction, and outlier analysis.</a:t>
            </a:r>
            <a:endParaRPr/>
          </a:p>
          <a:p>
            <a:pPr marL="914400" lvl="1" indent="-482600" algn="l" rtl="0">
              <a:spcBef>
                <a:spcPts val="0"/>
              </a:spcBef>
              <a:spcAft>
                <a:spcPts val="0"/>
              </a:spcAft>
              <a:buSzPts val="4000"/>
              <a:buChar char="○"/>
            </a:pPr>
            <a:r>
              <a:rPr lang="en-US"/>
              <a:t>Descriptive or predictive data mining.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endParaRPr sz="4000"/>
          </a:p>
        </p:txBody>
      </p:sp>
      <p:sp>
        <p:nvSpPr>
          <p:cNvPr id="768" name="Google Shape;768;p71"/>
          <p:cNvSpPr txBox="1"/>
          <p:nvPr/>
        </p:nvSpPr>
        <p:spPr>
          <a:xfrm>
            <a:off x="1117700" y="1123950"/>
            <a:ext cx="14425500" cy="9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(also known as </a:t>
            </a:r>
            <a:r>
              <a:rPr lang="en-US" sz="4000" b="1" i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data mining functionalities</a:t>
            </a:r>
            <a:r>
              <a:rPr lang="en-US" sz="4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72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Techniques Utilized</a:t>
            </a:r>
            <a:endParaRPr/>
          </a:p>
        </p:txBody>
      </p:sp>
      <p:sp>
        <p:nvSpPr>
          <p:cNvPr id="775" name="Google Shape;775;p72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Data cubing, machine learning, statistics, pattern recognition, user modeling, visualization, and data-intensive computing. 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82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Mining Applications</a:t>
            </a:r>
            <a:endParaRPr/>
          </a:p>
        </p:txBody>
      </p:sp>
      <p:sp>
        <p:nvSpPr>
          <p:cNvPr id="845" name="Google Shape;845;p82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Verdana"/>
              <a:buChar char="●"/>
            </a:pPr>
            <a:r>
              <a:rPr lang="en-US" sz="4000"/>
              <a:t>Retail (advertising, market segmentation)</a:t>
            </a:r>
            <a:endParaRPr sz="4000"/>
          </a:p>
          <a:p>
            <a:pPr marL="45720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Telecommunication (spam call detection)</a:t>
            </a:r>
            <a:endParaRPr sz="4000"/>
          </a:p>
          <a:p>
            <a:pPr marL="45720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Banking (loan approvals, estimate credit scores)</a:t>
            </a:r>
            <a:endParaRPr sz="4000"/>
          </a:p>
          <a:p>
            <a:pPr marL="45720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Social networks (Facebook, Twitter)</a:t>
            </a:r>
            <a:endParaRPr sz="4000"/>
          </a:p>
          <a:p>
            <a:pPr marL="45720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Scientific discoveries (Biology data mining) </a:t>
            </a:r>
            <a:endParaRPr sz="4000"/>
          </a:p>
          <a:p>
            <a:pPr marL="45720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Web search (smart question answering) </a:t>
            </a:r>
            <a:endParaRPr sz="4000"/>
          </a:p>
          <a:p>
            <a:pPr marL="45720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Stock market analysis (make stock picks)</a:t>
            </a:r>
            <a:endParaRPr sz="4000"/>
          </a:p>
          <a:p>
            <a:pPr marL="45720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Text mining (natural language processing) </a:t>
            </a:r>
            <a:endParaRPr sz="4000"/>
          </a:p>
          <a:p>
            <a:pPr marL="457200" marR="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Verdana"/>
              <a:buChar char="●"/>
            </a:pPr>
            <a:r>
              <a:rPr lang="en-US" sz="4000"/>
              <a:t>Clinics (health informatics) </a:t>
            </a:r>
            <a:endParaRPr sz="40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83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170" cy="999996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you should know</a:t>
            </a:r>
            <a:endParaRPr/>
          </a:p>
        </p:txBody>
      </p:sp>
      <p:sp>
        <p:nvSpPr>
          <p:cNvPr id="851" name="Google Shape;851;p83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170" cy="631109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Definition(s) of data mining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Relation to other concepts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Multiple views of data mining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Four dimensions of a data mining task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84B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 hidden="1">
            <a:extLst>
              <a:ext uri="{FF2B5EF4-FFF2-40B4-BE49-F238E27FC236}">
                <a16:creationId xmlns="" xmlns:a16="http://schemas.microsoft.com/office/drawing/2014/main" id="{B3C7C778-695C-E244-8B73-07CC807FD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213" y="152087"/>
            <a:ext cx="14991467" cy="1247467"/>
          </a:xfrm>
        </p:spPr>
        <p:txBody>
          <a:bodyPr/>
          <a:lstStyle/>
          <a:p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School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Information,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University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Michigan</a:t>
            </a:r>
            <a:endParaRPr lang="en-US" sz="3556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83" name="Image 1" descr="The maize block M logo for the University of Michigan and text read as School of Information, University of Michig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214" y="1279526"/>
            <a:ext cx="15698754" cy="200378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1">
            <a:extLst>
              <a:ext uri="{FF2B5EF4-FFF2-40B4-BE49-F238E27FC236}">
                <a16:creationId xmlns="" xmlns:a16="http://schemas.microsoft.com/office/drawing/2014/main" id="{80F3E996-942B-3F47-A9EC-8352EB9EB088}"/>
              </a:ext>
            </a:extLst>
          </p:cNvPr>
          <p:cNvSpPr txBox="1">
            <a:spLocks/>
          </p:cNvSpPr>
          <p:nvPr/>
        </p:nvSpPr>
        <p:spPr>
          <a:xfrm>
            <a:off x="3958" y="4620885"/>
            <a:ext cx="16256000" cy="18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33" tIns="81289" rIns="162533" bIns="8128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11C3C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11C3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7C7C7C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7C7C7C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altLang="zh-CN" sz="6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Qiaozhu</a:t>
            </a:r>
            <a:r>
              <a:rPr lang="zh-CN" altLang="en-US" sz="6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6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Mei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School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of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Information</a:t>
            </a:r>
            <a:endParaRPr lang="en-US" sz="4267" dirty="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Georgia"/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en-US" sz="4800" dirty="0">
              <a:solidFill>
                <a:srgbClr val="EFEFE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" name="TextBox 2"/>
          <p:cNvSpPr txBox="1">
            <a:spLocks noGrp="1"/>
          </p:cNvSpPr>
          <p:nvPr>
            <p:ph type="body" idx="1"/>
          </p:nvPr>
        </p:nvSpPr>
        <p:spPr>
          <a:xfrm>
            <a:off x="1196097" y="8161837"/>
            <a:ext cx="14020800" cy="704942"/>
          </a:xfr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22" dirty="0">
                <a:solidFill>
                  <a:schemeClr val="bg1"/>
                </a:solidFill>
              </a:rPr>
              <a:t>All Content © </a:t>
            </a:r>
            <a:r>
              <a:rPr lang="en-US" altLang="zh-CN" sz="1422" dirty="0">
                <a:solidFill>
                  <a:schemeClr val="bg1"/>
                </a:solidFill>
              </a:rPr>
              <a:t>Presenter</a:t>
            </a:r>
            <a:endParaRPr lang="en-US" sz="1422" dirty="0">
              <a:solidFill>
                <a:schemeClr val="bg1"/>
              </a:solidFill>
            </a:endParaRPr>
          </a:p>
        </p:txBody>
      </p:sp>
      <p:pic>
        <p:nvPicPr>
          <p:cNvPr id="81" name="Image 2" descr=" Icon for CC BY-NC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82449" y="8539869"/>
            <a:ext cx="760284" cy="2660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71289160"/>
      </p:ext>
    </p:extLst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238</Words>
  <Application>Microsoft Macintosh PowerPoint</Application>
  <PresentationFormat>Custom</PresentationFormat>
  <Paragraphs>42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Verdana</vt:lpstr>
      <vt:lpstr>Arial</vt:lpstr>
      <vt:lpstr>Calibri</vt:lpstr>
      <vt:lpstr>Arial Black</vt:lpstr>
      <vt:lpstr>Georgia</vt:lpstr>
      <vt:lpstr>verdana-degrees1</vt:lpstr>
      <vt:lpstr>Four Dimensions of Data Mining</vt:lpstr>
      <vt:lpstr>Four-Dimensions of Data Mining</vt:lpstr>
      <vt:lpstr>Data to be Mined</vt:lpstr>
      <vt:lpstr>Knowledge to be Discovered</vt:lpstr>
      <vt:lpstr>Techniques Utilized</vt:lpstr>
      <vt:lpstr>Data Mining Applications</vt:lpstr>
      <vt:lpstr>What you should know</vt:lpstr>
      <vt:lpstr>School of Information, University of Michigan</vt:lpstr>
    </vt:vector>
  </TitlesOfParts>
  <Manager/>
  <Company/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1.1.3_Four-Dimensions of Data Mining</dc:title>
  <dc:subject>Data Mining 1</dc:subject>
  <dc:creator>Qiaozhu Mei</dc:creator>
  <cp:keywords/>
  <dc:description/>
  <cp:lastModifiedBy>Tan, Yuanru</cp:lastModifiedBy>
  <cp:revision>5</cp:revision>
  <dcterms:modified xsi:type="dcterms:W3CDTF">2019-11-18T17:19:16Z</dcterms:modified>
  <cp:category/>
</cp:coreProperties>
</file>